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</p:sldIdLst>
  <p:sldSz cx="18288000" cy="10287000"/>
  <p:notesSz cx="6858000" cy="9144000"/>
  <p:embeddedFontLst>
    <p:embeddedFont>
      <p:font typeface="Raleway Bold" panose="020B0604020202020204" charset="0"/>
      <p:regular r:id="rId20"/>
    </p:embeddedFont>
    <p:embeddedFont>
      <p:font typeface="Raleway" panose="020B0604020202020204" charset="0"/>
      <p:regular r:id="rId21"/>
    </p:embeddedFont>
    <p:embeddedFont>
      <p:font typeface="Roboto" panose="020B0604020202020204" charset="0"/>
      <p:regular r:id="rId22"/>
    </p:embeddedFont>
    <p:embeddedFont>
      <p:font typeface="Roboto Bold" panose="020B0604020202020204" charset="0"/>
      <p:regular r:id="rId23"/>
    </p:embeddedFont>
    <p:embeddedFont>
      <p:font typeface="Bodoni FLF Bold" panose="020B0604020202020204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61425" autoAdjust="0"/>
  </p:normalViewPr>
  <p:slideViewPr>
    <p:cSldViewPr>
      <p:cViewPr varScale="1">
        <p:scale>
          <a:sx n="36" d="100"/>
          <a:sy n="36" d="100"/>
        </p:scale>
        <p:origin x="1565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16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775A4-2C23-440E-8C89-F04C3777D21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BD507-F356-4F64-8E6D-CA9D505BE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8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86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2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37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90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8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96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90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3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69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6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1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2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7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6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03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8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6BD507-F356-4F64-8E6D-CA9D505BE8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6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sv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0" Type="http://schemas.openxmlformats.org/officeDocument/2006/relationships/image" Target="../media/image47.sv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gif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1.png"/><Relationship Id="rId18" Type="http://schemas.openxmlformats.org/officeDocument/2006/relationships/image" Target="../media/image35.sv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17.png"/><Relationship Id="rId1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26078" y="127210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9725" y="2161975"/>
            <a:ext cx="7509392" cy="5963051"/>
            <a:chOff x="0" y="0"/>
            <a:chExt cx="10012522" cy="795073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14634" r="14634"/>
            <a:stretch>
              <a:fillRect/>
            </a:stretch>
          </p:blipFill>
          <p:spPr>
            <a:xfrm>
              <a:off x="0" y="0"/>
              <a:ext cx="10012522" cy="795073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648598" y="9258300"/>
            <a:ext cx="10749819" cy="2100252"/>
            <a:chOff x="0" y="0"/>
            <a:chExt cx="2831228" cy="5531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5477528" y="778025"/>
            <a:ext cx="2008504" cy="10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991366" y="3023235"/>
            <a:ext cx="8296634" cy="274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10"/>
              </a:lnSpc>
            </a:pPr>
            <a:r>
              <a:rPr lang="en-US" sz="9000" dirty="0">
                <a:solidFill>
                  <a:srgbClr val="272B64"/>
                </a:solidFill>
                <a:latin typeface="Bodoni FLF Bold"/>
              </a:rPr>
              <a:t>MARVIC – </a:t>
            </a:r>
            <a:r>
              <a:rPr lang="en-US" sz="9000" dirty="0" smtClean="0">
                <a:solidFill>
                  <a:srgbClr val="272B64"/>
                </a:solidFill>
                <a:latin typeface="Bodoni FLF Bold"/>
              </a:rPr>
              <a:t>SITE DE </a:t>
            </a:r>
            <a:r>
              <a:rPr lang="en-US" sz="9000" dirty="0">
                <a:solidFill>
                  <a:srgbClr val="272B64"/>
                </a:solidFill>
                <a:latin typeface="Bodoni FLF Bold"/>
              </a:rPr>
              <a:t>LA GESTION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91366" y="7421617"/>
            <a:ext cx="8296634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272B64"/>
                </a:solidFill>
                <a:latin typeface="Raleway"/>
              </a:rPr>
              <a:t>L’équipes</a:t>
            </a:r>
            <a:r>
              <a:rPr lang="en-US" sz="3500" dirty="0">
                <a:solidFill>
                  <a:srgbClr val="272B64"/>
                </a:solidFill>
                <a:latin typeface="Raleway"/>
              </a:rPr>
              <a:t> : Phan Thanh </a:t>
            </a:r>
            <a:r>
              <a:rPr lang="en-US" sz="3500" dirty="0" err="1">
                <a:solidFill>
                  <a:srgbClr val="272B64"/>
                </a:solidFill>
                <a:latin typeface="Raleway"/>
              </a:rPr>
              <a:t>Khiết</a:t>
            </a:r>
            <a:r>
              <a:rPr lang="en-US" sz="3500" dirty="0">
                <a:solidFill>
                  <a:srgbClr val="272B64"/>
                </a:solidFill>
                <a:latin typeface="Raleway"/>
              </a:rPr>
              <a:t> - 1752022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9856989" y="4144908"/>
            <a:ext cx="6830823" cy="2296761"/>
            <a:chOff x="0" y="0"/>
            <a:chExt cx="1799065" cy="604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9065" cy="604908"/>
            </a:xfrm>
            <a:custGeom>
              <a:avLst/>
              <a:gdLst/>
              <a:ahLst/>
              <a:cxnLst/>
              <a:rect l="l" t="t" r="r" b="b"/>
              <a:pathLst>
                <a:path w="1799065" h="604908">
                  <a:moveTo>
                    <a:pt x="0" y="0"/>
                  </a:moveTo>
                  <a:lnTo>
                    <a:pt x="1799065" y="0"/>
                  </a:lnTo>
                  <a:lnTo>
                    <a:pt x="1799065" y="604908"/>
                  </a:lnTo>
                  <a:lnTo>
                    <a:pt x="0" y="60490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19007" y="-1071552"/>
            <a:ext cx="22497532" cy="2399829"/>
            <a:chOff x="0" y="0"/>
            <a:chExt cx="5925276" cy="6320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25276" cy="632054"/>
            </a:xfrm>
            <a:custGeom>
              <a:avLst/>
              <a:gdLst/>
              <a:ahLst/>
              <a:cxnLst/>
              <a:rect l="l" t="t" r="r" b="b"/>
              <a:pathLst>
                <a:path w="5925276" h="632054">
                  <a:moveTo>
                    <a:pt x="0" y="0"/>
                  </a:moveTo>
                  <a:lnTo>
                    <a:pt x="5925276" y="0"/>
                  </a:lnTo>
                  <a:lnTo>
                    <a:pt x="5925276" y="632054"/>
                  </a:lnTo>
                  <a:lnTo>
                    <a:pt x="0" y="632054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06305" y="0"/>
            <a:ext cx="5481695" cy="10287000"/>
            <a:chOff x="0" y="0"/>
            <a:chExt cx="7308927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51521" r="15062"/>
            <a:stretch>
              <a:fillRect/>
            </a:stretch>
          </p:blipFill>
          <p:spPr>
            <a:xfrm>
              <a:off x="0" y="0"/>
              <a:ext cx="7308927" cy="1371600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4448" y="9187800"/>
            <a:ext cx="2008504" cy="10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0740" y="2119263"/>
            <a:ext cx="10952172" cy="506577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9315" y="119772"/>
            <a:ext cx="1167806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Raleway Bold"/>
              </a:rPr>
              <a:t>LA SOLUTION À METTRE EN PLACE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797800" y="778677"/>
            <a:ext cx="2008504" cy="1099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88221" y="7477007"/>
            <a:ext cx="882755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616" lvl="1" indent="-373808">
              <a:lnSpc>
                <a:spcPts val="4847"/>
              </a:lnSpc>
              <a:buFont typeface="Arial"/>
              <a:buChar char="•"/>
            </a:pPr>
            <a:r>
              <a:rPr lang="en-US" sz="3462" dirty="0" err="1">
                <a:solidFill>
                  <a:srgbClr val="272B64"/>
                </a:solidFill>
                <a:latin typeface="Raleway"/>
              </a:rPr>
              <a:t>Apprendre</a:t>
            </a:r>
            <a:r>
              <a:rPr lang="en-US" sz="3462" dirty="0">
                <a:solidFill>
                  <a:srgbClr val="272B64"/>
                </a:solidFill>
                <a:latin typeface="Raleway"/>
              </a:rPr>
              <a:t> les theories.</a:t>
            </a:r>
          </a:p>
          <a:p>
            <a:pPr marL="747616" lvl="1" indent="-373808">
              <a:lnSpc>
                <a:spcPts val="4847"/>
              </a:lnSpc>
              <a:buFont typeface="Arial"/>
              <a:buChar char="•"/>
            </a:pPr>
            <a:r>
              <a:rPr lang="en-US" sz="3462" dirty="0" err="1">
                <a:solidFill>
                  <a:srgbClr val="272B64"/>
                </a:solidFill>
                <a:latin typeface="Raleway"/>
              </a:rPr>
              <a:t>Pratiquer</a:t>
            </a:r>
            <a:r>
              <a:rPr lang="en-US" sz="3462" dirty="0">
                <a:solidFill>
                  <a:srgbClr val="272B64"/>
                </a:solidFill>
                <a:latin typeface="Raleway"/>
              </a:rPr>
              <a:t> la </a:t>
            </a:r>
            <a:r>
              <a:rPr lang="en-US" sz="3462" dirty="0" err="1">
                <a:solidFill>
                  <a:srgbClr val="272B64"/>
                </a:solidFill>
                <a:latin typeface="Raleway"/>
              </a:rPr>
              <a:t>méthode</a:t>
            </a:r>
            <a:r>
              <a:rPr lang="en-US" sz="3462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3462" dirty="0" smtClean="0">
                <a:solidFill>
                  <a:srgbClr val="272B64"/>
                </a:solidFill>
                <a:latin typeface="Raleway"/>
              </a:rPr>
              <a:t>Agile.</a:t>
            </a:r>
            <a:endParaRPr lang="en-US" sz="3462" dirty="0">
              <a:solidFill>
                <a:srgbClr val="272B64"/>
              </a:solidFill>
              <a:latin typeface="Raleway"/>
            </a:endParaRPr>
          </a:p>
          <a:p>
            <a:pPr marL="747616" lvl="1" indent="-373808">
              <a:lnSpc>
                <a:spcPts val="4847"/>
              </a:lnSpc>
              <a:buFont typeface="Arial"/>
              <a:buChar char="•"/>
            </a:pPr>
            <a:r>
              <a:rPr lang="en-US" sz="3462" dirty="0" err="1">
                <a:solidFill>
                  <a:srgbClr val="272B64"/>
                </a:solidFill>
                <a:latin typeface="Raleway"/>
              </a:rPr>
              <a:t>Travailler</a:t>
            </a:r>
            <a:r>
              <a:rPr lang="en-US" sz="3462" dirty="0">
                <a:solidFill>
                  <a:srgbClr val="272B64"/>
                </a:solidFill>
                <a:latin typeface="Raleway"/>
              </a:rPr>
              <a:t> avec les </a:t>
            </a:r>
            <a:r>
              <a:rPr lang="en-US" sz="3462" dirty="0" err="1">
                <a:solidFill>
                  <a:srgbClr val="272B64"/>
                </a:solidFill>
                <a:latin typeface="Raleway"/>
              </a:rPr>
              <a:t>projets</a:t>
            </a:r>
            <a:r>
              <a:rPr lang="en-US" sz="3462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3462" dirty="0" err="1">
                <a:solidFill>
                  <a:srgbClr val="272B64"/>
                </a:solidFill>
                <a:latin typeface="Raleway"/>
              </a:rPr>
              <a:t>professionels</a:t>
            </a:r>
            <a:r>
              <a:rPr lang="en-US" sz="3462" dirty="0">
                <a:solidFill>
                  <a:srgbClr val="272B64"/>
                </a:solidFill>
                <a:latin typeface="Raleway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19007" y="-1071552"/>
            <a:ext cx="22497532" cy="2399829"/>
            <a:chOff x="0" y="0"/>
            <a:chExt cx="5925276" cy="632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25276" cy="632054"/>
            </a:xfrm>
            <a:custGeom>
              <a:avLst/>
              <a:gdLst/>
              <a:ahLst/>
              <a:cxnLst/>
              <a:rect l="l" t="t" r="r" b="b"/>
              <a:pathLst>
                <a:path w="5925276" h="632054">
                  <a:moveTo>
                    <a:pt x="0" y="0"/>
                  </a:moveTo>
                  <a:lnTo>
                    <a:pt x="5925276" y="0"/>
                  </a:lnTo>
                  <a:lnTo>
                    <a:pt x="5925276" y="632054"/>
                  </a:lnTo>
                  <a:lnTo>
                    <a:pt x="0" y="632054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6279496" y="9187800"/>
            <a:ext cx="2008504" cy="1099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958766" y="153202"/>
            <a:ext cx="11678068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Raleway Bold"/>
              </a:rPr>
              <a:t>LE CONCEPT DE MARVIC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66562" y="683427"/>
            <a:ext cx="2008504" cy="109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75067" y="1328277"/>
            <a:ext cx="13737867" cy="89587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-1040017" y="-762195"/>
            <a:ext cx="3563939" cy="289124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6081216" y="8617868"/>
            <a:ext cx="2206784" cy="16691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37025" y="-1050126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41952" y="762096"/>
            <a:ext cx="2460253" cy="13464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-526735" y="-252496"/>
            <a:ext cx="3238983" cy="26276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14400" y="2739837"/>
            <a:ext cx="5067120" cy="260145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468286" y="2790829"/>
            <a:ext cx="6065769" cy="26014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65091" y="7396400"/>
            <a:ext cx="5044138" cy="113058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468286" y="6869576"/>
            <a:ext cx="6065769" cy="165740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735050" y="1435425"/>
            <a:ext cx="11255657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272B64"/>
                </a:solidFill>
                <a:latin typeface="Raleway Bold"/>
              </a:rPr>
              <a:t>LES TECHNOLOGIES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4401" y="5924750"/>
            <a:ext cx="3287117" cy="39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 dirty="0">
                <a:solidFill>
                  <a:srgbClr val="272B64"/>
                </a:solidFill>
                <a:latin typeface="Roboto"/>
              </a:rPr>
              <a:t>ASP.NET CORE 5.0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41539" y="5924750"/>
            <a:ext cx="1719262" cy="39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 dirty="0">
                <a:solidFill>
                  <a:srgbClr val="31356E"/>
                </a:solidFill>
                <a:latin typeface="Roboto"/>
              </a:rPr>
              <a:t>REACT JS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6005" y="8849893"/>
            <a:ext cx="3643908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 dirty="0">
                <a:solidFill>
                  <a:srgbClr val="31356E"/>
                </a:solidFill>
                <a:latin typeface="Roboto"/>
              </a:rPr>
              <a:t>ENTITY </a:t>
            </a:r>
            <a:r>
              <a:rPr lang="en-US" sz="2242" spc="437" dirty="0" smtClean="0">
                <a:solidFill>
                  <a:srgbClr val="31356E"/>
                </a:solidFill>
                <a:latin typeface="Roboto"/>
              </a:rPr>
              <a:t>FRAMEWORK Core</a:t>
            </a:r>
            <a:endParaRPr lang="en-US" sz="2242" spc="437" dirty="0">
              <a:solidFill>
                <a:srgbClr val="31356E"/>
              </a:solidFill>
              <a:latin typeface="Robo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468286" y="9036299"/>
            <a:ext cx="48700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87" dirty="0">
                <a:solidFill>
                  <a:srgbClr val="31356E"/>
                </a:solidFill>
                <a:latin typeface="Roboto"/>
              </a:rPr>
              <a:t>MICROSOFT SQL SERVER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0455" y="3498337"/>
            <a:ext cx="2886075" cy="3038475"/>
          </a:xfrm>
          <a:prstGeom prst="rect">
            <a:avLst/>
          </a:prstGeom>
        </p:spPr>
      </p:pic>
      <p:sp>
        <p:nvSpPr>
          <p:cNvPr id="18" name="TextBox 14"/>
          <p:cNvSpPr txBox="1"/>
          <p:nvPr/>
        </p:nvSpPr>
        <p:spPr>
          <a:xfrm>
            <a:off x="6991538" y="6903190"/>
            <a:ext cx="3643908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 dirty="0" err="1" smtClean="0">
                <a:solidFill>
                  <a:srgbClr val="31356E"/>
                </a:solidFill>
                <a:latin typeface="Roboto"/>
              </a:rPr>
              <a:t>Figma</a:t>
            </a:r>
            <a:endParaRPr lang="en-US" sz="2242" spc="437" dirty="0">
              <a:solidFill>
                <a:srgbClr val="31356E"/>
              </a:solidFill>
              <a:latin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19007" y="-1071552"/>
            <a:ext cx="22497532" cy="2399829"/>
            <a:chOff x="0" y="0"/>
            <a:chExt cx="5925276" cy="632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25276" cy="632054"/>
            </a:xfrm>
            <a:custGeom>
              <a:avLst/>
              <a:gdLst/>
              <a:ahLst/>
              <a:cxnLst/>
              <a:rect l="l" t="t" r="r" b="b"/>
              <a:pathLst>
                <a:path w="5925276" h="632054">
                  <a:moveTo>
                    <a:pt x="0" y="0"/>
                  </a:moveTo>
                  <a:lnTo>
                    <a:pt x="5925276" y="0"/>
                  </a:lnTo>
                  <a:lnTo>
                    <a:pt x="5925276" y="632054"/>
                  </a:lnTo>
                  <a:lnTo>
                    <a:pt x="0" y="632054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24448" y="9187800"/>
            <a:ext cx="2008504" cy="1099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8402" y="164315"/>
            <a:ext cx="1167806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Raleway Bold"/>
              </a:rPr>
              <a:t>DEMO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0797800" y="778677"/>
            <a:ext cx="2008504" cy="109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-753269" y="-416923"/>
            <a:ext cx="3563939" cy="28912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6081216" y="8617868"/>
            <a:ext cx="2206784" cy="1669132"/>
          </a:xfrm>
          <a:prstGeom prst="rect">
            <a:avLst/>
          </a:prstGeom>
        </p:spPr>
      </p:pic>
      <p:pic>
        <p:nvPicPr>
          <p:cNvPr id="11" name="Clip Demo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98638" y="1012825"/>
            <a:ext cx="14690725" cy="8259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19007" y="-1071552"/>
            <a:ext cx="22497532" cy="2399829"/>
            <a:chOff x="0" y="0"/>
            <a:chExt cx="5925276" cy="6320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25276" cy="632054"/>
            </a:xfrm>
            <a:custGeom>
              <a:avLst/>
              <a:gdLst/>
              <a:ahLst/>
              <a:cxnLst/>
              <a:rect l="l" t="t" r="r" b="b"/>
              <a:pathLst>
                <a:path w="5925276" h="632054">
                  <a:moveTo>
                    <a:pt x="0" y="0"/>
                  </a:moveTo>
                  <a:lnTo>
                    <a:pt x="5925276" y="0"/>
                  </a:lnTo>
                  <a:lnTo>
                    <a:pt x="5925276" y="632054"/>
                  </a:lnTo>
                  <a:lnTo>
                    <a:pt x="0" y="632054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6619965" y="9258300"/>
            <a:ext cx="2008504" cy="1099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82677" y="164315"/>
            <a:ext cx="11678068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 smtClean="0">
                <a:solidFill>
                  <a:srgbClr val="FFFFFF"/>
                </a:solidFill>
                <a:latin typeface="Raleway Bold"/>
              </a:rPr>
              <a:t>RÉSULTATS</a:t>
            </a:r>
            <a:endParaRPr lang="en-US" sz="5999" dirty="0">
              <a:solidFill>
                <a:srgbClr val="FFFFFF"/>
              </a:solidFill>
              <a:latin typeface="Raleway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508378" y="731052"/>
            <a:ext cx="2008504" cy="109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-753269" y="-416923"/>
            <a:ext cx="3563939" cy="28912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6081216" y="8617868"/>
            <a:ext cx="2206784" cy="1669132"/>
          </a:xfrm>
          <a:prstGeom prst="rect">
            <a:avLst/>
          </a:prstGeom>
        </p:spPr>
      </p:pic>
      <p:sp>
        <p:nvSpPr>
          <p:cNvPr id="11" name="TextBox 13"/>
          <p:cNvSpPr txBox="1"/>
          <p:nvPr/>
        </p:nvSpPr>
        <p:spPr>
          <a:xfrm>
            <a:off x="1895995" y="3710024"/>
            <a:ext cx="15051432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Utilisez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</a:t>
            </a: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monolithe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architectural. </a:t>
            </a:r>
            <a:r>
              <a:rPr lang="en-US" sz="3200" b="1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endParaRPr lang="en-US" sz="3008" dirty="0" smtClean="0">
              <a:solidFill>
                <a:srgbClr val="272B64"/>
              </a:solidFill>
              <a:latin typeface="Raleway Bold"/>
            </a:endParaRP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 smtClean="0">
                <a:solidFill>
                  <a:srgbClr val="272B64"/>
                </a:solidFill>
                <a:latin typeface="Raleway Bold"/>
              </a:rPr>
              <a:t>En</a:t>
            </a:r>
            <a:r>
              <a:rPr lang="en-US" sz="3008" dirty="0" smtClean="0">
                <a:solidFill>
                  <a:srgbClr val="272B64"/>
                </a:solidFill>
                <a:latin typeface="Raleway Bold"/>
              </a:rPr>
              <a:t> 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savoir plus </a:t>
            </a:r>
            <a:r>
              <a:rPr lang="en-US" sz="3008" dirty="0" smtClean="0">
                <a:solidFill>
                  <a:srgbClr val="272B64"/>
                </a:solidFill>
                <a:latin typeface="Raleway Bold"/>
              </a:rPr>
              <a:t>Agile.</a:t>
            </a: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Connaître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les dessins UI/UX</a:t>
            </a:r>
            <a:r>
              <a:rPr lang="en-US" sz="3008" dirty="0" smtClean="0">
                <a:solidFill>
                  <a:srgbClr val="272B64"/>
                </a:solidFill>
                <a:latin typeface="Raleway Bold"/>
              </a:rPr>
              <a:t>.</a:t>
            </a: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 smtClean="0">
                <a:solidFill>
                  <a:srgbClr val="272B64"/>
                </a:solidFill>
                <a:latin typeface="Raleway Bold"/>
              </a:rPr>
              <a:t>Gérer</a:t>
            </a:r>
            <a:r>
              <a:rPr lang="en-US" sz="3008" dirty="0" smtClean="0">
                <a:solidFill>
                  <a:srgbClr val="272B64"/>
                </a:solidFill>
                <a:latin typeface="Raleway Bold"/>
              </a:rPr>
              <a:t> API avec ASP.NET 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core </a:t>
            </a:r>
            <a:r>
              <a:rPr lang="en-US" sz="3008" dirty="0" smtClean="0">
                <a:solidFill>
                  <a:srgbClr val="272B64"/>
                </a:solidFill>
                <a:latin typeface="Raleway Bold"/>
              </a:rPr>
              <a:t>5.0 MVC, Entity Framework core.</a:t>
            </a: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Travailler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avec </a:t>
            </a: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ReactJS</a:t>
            </a:r>
            <a:r>
              <a:rPr lang="en-US" sz="3008" dirty="0" smtClean="0">
                <a:solidFill>
                  <a:srgbClr val="272B64"/>
                </a:solidFill>
                <a:latin typeface="Raleway Bold"/>
              </a:rPr>
              <a:t>.</a:t>
            </a:r>
            <a:endParaRPr lang="en-US" sz="3008" dirty="0">
              <a:solidFill>
                <a:srgbClr val="272B64"/>
              </a:solidFill>
              <a:latin typeface="Ralewa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728588" y="4181556"/>
            <a:ext cx="6830823" cy="2296761"/>
            <a:chOff x="0" y="0"/>
            <a:chExt cx="1799065" cy="604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9065" cy="604908"/>
            </a:xfrm>
            <a:custGeom>
              <a:avLst/>
              <a:gdLst/>
              <a:ahLst/>
              <a:cxnLst/>
              <a:rect l="l" t="t" r="r" b="b"/>
              <a:pathLst>
                <a:path w="1799065" h="604908">
                  <a:moveTo>
                    <a:pt x="0" y="0"/>
                  </a:moveTo>
                  <a:lnTo>
                    <a:pt x="1799065" y="0"/>
                  </a:lnTo>
                  <a:lnTo>
                    <a:pt x="1799065" y="604908"/>
                  </a:lnTo>
                  <a:lnTo>
                    <a:pt x="0" y="60490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19007" y="-1071552"/>
            <a:ext cx="13682774" cy="3367602"/>
            <a:chOff x="0" y="0"/>
            <a:chExt cx="3603694" cy="8869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03694" cy="886940"/>
            </a:xfrm>
            <a:custGeom>
              <a:avLst/>
              <a:gdLst/>
              <a:ahLst/>
              <a:cxnLst/>
              <a:rect l="l" t="t" r="r" b="b"/>
              <a:pathLst>
                <a:path w="3603694" h="886940">
                  <a:moveTo>
                    <a:pt x="0" y="0"/>
                  </a:moveTo>
                  <a:lnTo>
                    <a:pt x="3603694" y="0"/>
                  </a:lnTo>
                  <a:lnTo>
                    <a:pt x="3603694" y="886940"/>
                  </a:lnTo>
                  <a:lnTo>
                    <a:pt x="0" y="8869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39665" y="0"/>
            <a:ext cx="10723892" cy="10287000"/>
            <a:chOff x="0" y="0"/>
            <a:chExt cx="14298523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9786"/>
            <a:stretch>
              <a:fillRect/>
            </a:stretch>
          </p:blipFill>
          <p:spPr>
            <a:xfrm>
              <a:off x="0" y="0"/>
              <a:ext cx="14298523" cy="13716000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4448" y="9187800"/>
            <a:ext cx="2008504" cy="109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279496" y="9187800"/>
            <a:ext cx="2008504" cy="1099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1359425"/>
            <a:ext cx="7950349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31356E"/>
                </a:solidFill>
                <a:latin typeface="Raleway Bold"/>
              </a:rPr>
              <a:t>LA DIRECTION DU DÉVELOPPEMENT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315" y="3710975"/>
            <a:ext cx="7035324" cy="317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Optimisation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du code</a:t>
            </a: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Fonctions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</a:t>
            </a: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dynamiques</a:t>
            </a:r>
            <a:endParaRPr lang="en-US" sz="3008" dirty="0">
              <a:solidFill>
                <a:srgbClr val="272B64"/>
              </a:solidFill>
              <a:latin typeface="Raleway Bold"/>
            </a:endParaRP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L'intégration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de service tiers</a:t>
            </a: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>
                <a:solidFill>
                  <a:srgbClr val="272B64"/>
                </a:solidFill>
                <a:latin typeface="Raleway Bold"/>
              </a:rPr>
              <a:t>Multi-</a:t>
            </a: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plateforme</a:t>
            </a:r>
            <a:endParaRPr lang="en-US" sz="3008" dirty="0">
              <a:solidFill>
                <a:srgbClr val="272B64"/>
              </a:solidFill>
              <a:latin typeface="Raleway Bold"/>
            </a:endParaRP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Réaction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</a:t>
            </a:r>
            <a:r>
              <a:rPr lang="en-US" sz="3008" dirty="0" err="1">
                <a:solidFill>
                  <a:srgbClr val="272B64"/>
                </a:solidFill>
                <a:latin typeface="Raleway Bold"/>
              </a:rPr>
              <a:t>en</a:t>
            </a:r>
            <a:r>
              <a:rPr lang="en-US" sz="3008" dirty="0">
                <a:solidFill>
                  <a:srgbClr val="272B64"/>
                </a:solidFill>
                <a:latin typeface="Raleway Bold"/>
              </a:rPr>
              <a:t> temps reel</a:t>
            </a:r>
          </a:p>
          <a:p>
            <a:pPr marL="649572" lvl="1" indent="-324786">
              <a:lnSpc>
                <a:spcPts val="4212"/>
              </a:lnSpc>
              <a:buFont typeface="Arial"/>
              <a:buChar char="•"/>
            </a:pPr>
            <a:r>
              <a:rPr lang="en-US" sz="3008" dirty="0">
                <a:solidFill>
                  <a:srgbClr val="272B64"/>
                </a:solidFill>
                <a:latin typeface="Raleway Bold"/>
              </a:rPr>
              <a:t>REX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7020173" y="-331575"/>
            <a:ext cx="3238983" cy="2627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66325" y="0"/>
            <a:ext cx="8860101" cy="10287000"/>
            <a:chOff x="0" y="0"/>
            <a:chExt cx="233352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3524" cy="2709333"/>
            </a:xfrm>
            <a:custGeom>
              <a:avLst/>
              <a:gdLst/>
              <a:ahLst/>
              <a:cxnLst/>
              <a:rect l="l" t="t" r="r" b="b"/>
              <a:pathLst>
                <a:path w="2333524" h="2709333">
                  <a:moveTo>
                    <a:pt x="0" y="0"/>
                  </a:moveTo>
                  <a:lnTo>
                    <a:pt x="2333524" y="0"/>
                  </a:lnTo>
                  <a:lnTo>
                    <a:pt x="23335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56863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 lang="fr-FR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37025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 lang="fr-FR"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41952" y="762096"/>
            <a:ext cx="2460253" cy="13464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-526735" y="-252496"/>
            <a:ext cx="3238983" cy="26276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 b="8499"/>
          <a:stretch>
            <a:fillRect/>
          </a:stretch>
        </p:blipFill>
        <p:spPr>
          <a:xfrm>
            <a:off x="5558168" y="2591010"/>
            <a:ext cx="7209372" cy="712437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30275" y="1162279"/>
            <a:ext cx="11255657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fr-FR" sz="6999" dirty="0" smtClean="0">
                <a:solidFill>
                  <a:srgbClr val="272B64"/>
                </a:solidFill>
                <a:latin typeface="Raleway Bold"/>
              </a:rPr>
              <a:t>CONCLUSION</a:t>
            </a:r>
            <a:endParaRPr lang="fr-FR" sz="6999" dirty="0">
              <a:solidFill>
                <a:srgbClr val="272B64"/>
              </a:solidFill>
              <a:latin typeface="Raleway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40384" y="4426295"/>
            <a:ext cx="12358756" cy="182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 dirty="0" smtClean="0">
                <a:solidFill>
                  <a:srgbClr val="E8F0FF"/>
                </a:solidFill>
                <a:latin typeface="Raleway Bold"/>
              </a:rPr>
              <a:t>MERCI</a:t>
            </a:r>
            <a:endParaRPr lang="en-US" sz="10841" dirty="0">
              <a:solidFill>
                <a:srgbClr val="E8F0FF"/>
              </a:solidFill>
              <a:latin typeface="Raleway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324454" y="7821437"/>
            <a:ext cx="2008504" cy="109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929161" y="1512007"/>
            <a:ext cx="2008504" cy="109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5414" y="8840762"/>
            <a:ext cx="10184208" cy="1087645"/>
            <a:chOff x="0" y="0"/>
            <a:chExt cx="2682261" cy="286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2261" cy="286458"/>
            </a:xfrm>
            <a:custGeom>
              <a:avLst/>
              <a:gdLst/>
              <a:ahLst/>
              <a:cxnLst/>
              <a:rect l="l" t="t" r="r" b="b"/>
              <a:pathLst>
                <a:path w="2682261" h="286458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6058" y="-478324"/>
            <a:ext cx="10184208" cy="1507024"/>
            <a:chOff x="0" y="0"/>
            <a:chExt cx="2682261" cy="396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2261" cy="396912"/>
            </a:xfrm>
            <a:custGeom>
              <a:avLst/>
              <a:gdLst/>
              <a:ahLst/>
              <a:cxnLst/>
              <a:rect l="l" t="t" r="r" b="b"/>
              <a:pathLst>
                <a:path w="2682261" h="396912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79966" y="609321"/>
            <a:ext cx="6168426" cy="8775263"/>
            <a:chOff x="0" y="0"/>
            <a:chExt cx="8224568" cy="1170035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30259" r="30259"/>
            <a:stretch>
              <a:fillRect/>
            </a:stretch>
          </p:blipFill>
          <p:spPr>
            <a:xfrm>
              <a:off x="0" y="0"/>
              <a:ext cx="8224568" cy="1170035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0" y="1233778"/>
            <a:ext cx="8382234" cy="185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8"/>
              </a:lnSpc>
            </a:pPr>
            <a:r>
              <a:rPr lang="en-US" sz="5334" dirty="0">
                <a:solidFill>
                  <a:srgbClr val="00384D"/>
                </a:solidFill>
                <a:latin typeface="Raleway Bold"/>
              </a:rPr>
              <a:t>LE CONTENU</a:t>
            </a:r>
          </a:p>
          <a:p>
            <a:pPr algn="r">
              <a:lnSpc>
                <a:spcPts val="7468"/>
              </a:lnSpc>
              <a:spcBef>
                <a:spcPct val="0"/>
              </a:spcBef>
            </a:pPr>
            <a:endParaRPr lang="en-US" sz="5334" dirty="0">
              <a:solidFill>
                <a:srgbClr val="00384D"/>
              </a:solidFill>
              <a:latin typeface="Raleway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9400" y="2617668"/>
            <a:ext cx="1075299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38671" lvl="1" indent="-742950">
              <a:lnSpc>
                <a:spcPct val="150000"/>
              </a:lnSpc>
              <a:buAutoNum type="arabicPeriod"/>
            </a:pPr>
            <a:r>
              <a:rPr lang="en-US" sz="2000" dirty="0" err="1" smtClean="0">
                <a:solidFill>
                  <a:srgbClr val="00384D"/>
                </a:solidFill>
                <a:latin typeface="Raleway"/>
              </a:rPr>
              <a:t>Utilisateur</a:t>
            </a: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.</a:t>
            </a:r>
          </a:p>
          <a:p>
            <a:pPr marL="1138671" lvl="1" indent="-742950">
              <a:lnSpc>
                <a:spcPct val="150000"/>
              </a:lnSpc>
              <a:buFontTx/>
              <a:buAutoNum type="arabicPeriod"/>
            </a:pPr>
            <a:r>
              <a:rPr lang="en-US" sz="2000" dirty="0" err="1" smtClean="0">
                <a:solidFill>
                  <a:srgbClr val="00384D"/>
                </a:solidFill>
                <a:latin typeface="Raleway"/>
              </a:rPr>
              <a:t>Objectif</a:t>
            </a: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.</a:t>
            </a:r>
          </a:p>
          <a:p>
            <a:pPr marL="1138671" lvl="1" indent="-74295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La </a:t>
            </a:r>
            <a:r>
              <a:rPr lang="en-US" sz="2000" dirty="0" err="1" smtClean="0">
                <a:solidFill>
                  <a:srgbClr val="00384D"/>
                </a:solidFill>
                <a:latin typeface="Raleway"/>
              </a:rPr>
              <a:t>méthode</a:t>
            </a: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 </a:t>
            </a:r>
            <a:r>
              <a:rPr lang="en-US" sz="2000" dirty="0">
                <a:solidFill>
                  <a:srgbClr val="00384D"/>
                </a:solidFill>
                <a:latin typeface="Raleway"/>
              </a:rPr>
              <a:t>de </a:t>
            </a:r>
            <a:r>
              <a:rPr lang="en-US" sz="2000" dirty="0" err="1" smtClean="0">
                <a:solidFill>
                  <a:srgbClr val="00384D"/>
                </a:solidFill>
                <a:latin typeface="Raleway"/>
              </a:rPr>
              <a:t>Marvic</a:t>
            </a: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.</a:t>
            </a:r>
          </a:p>
          <a:p>
            <a:pPr marL="1138671" lvl="1" indent="-74295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Tableau </a:t>
            </a:r>
            <a:r>
              <a:rPr lang="en-US" sz="2000" dirty="0">
                <a:solidFill>
                  <a:srgbClr val="00384D"/>
                </a:solidFill>
                <a:latin typeface="Raleway"/>
              </a:rPr>
              <a:t>de </a:t>
            </a:r>
            <a:r>
              <a:rPr lang="en-US" sz="2000" dirty="0" err="1">
                <a:solidFill>
                  <a:srgbClr val="00384D"/>
                </a:solidFill>
                <a:latin typeface="Raleway"/>
              </a:rPr>
              <a:t>comparaison</a:t>
            </a:r>
            <a:r>
              <a:rPr lang="en-US" sz="2000" dirty="0">
                <a:solidFill>
                  <a:srgbClr val="00384D"/>
                </a:solidFill>
                <a:latin typeface="Raleway"/>
              </a:rPr>
              <a:t> </a:t>
            </a: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.</a:t>
            </a:r>
            <a:endParaRPr lang="en-US" sz="2000" dirty="0">
              <a:solidFill>
                <a:srgbClr val="00384D"/>
              </a:solidFill>
              <a:latin typeface="Raleway"/>
            </a:endParaRPr>
          </a:p>
          <a:p>
            <a:pPr marL="1138671" lvl="1" indent="-742950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solidFill>
                  <a:srgbClr val="00384D"/>
                </a:solidFill>
                <a:latin typeface="Raleway"/>
              </a:rPr>
              <a:t>La solution à </a:t>
            </a:r>
            <a:r>
              <a:rPr lang="en-US" sz="2000" dirty="0" err="1">
                <a:solidFill>
                  <a:srgbClr val="00384D"/>
                </a:solidFill>
                <a:latin typeface="Raleway"/>
              </a:rPr>
              <a:t>mettre</a:t>
            </a:r>
            <a:r>
              <a:rPr lang="en-US" sz="2000" dirty="0">
                <a:solidFill>
                  <a:srgbClr val="00384D"/>
                </a:solidFill>
                <a:latin typeface="Raleway"/>
              </a:rPr>
              <a:t> </a:t>
            </a:r>
            <a:r>
              <a:rPr lang="en-US" sz="2000" dirty="0" err="1">
                <a:solidFill>
                  <a:srgbClr val="00384D"/>
                </a:solidFill>
                <a:latin typeface="Raleway"/>
              </a:rPr>
              <a:t>en</a:t>
            </a:r>
            <a:r>
              <a:rPr lang="en-US" sz="2000" dirty="0">
                <a:solidFill>
                  <a:srgbClr val="00384D"/>
                </a:solidFill>
                <a:latin typeface="Raleway"/>
              </a:rPr>
              <a:t> </a:t>
            </a: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place.</a:t>
            </a:r>
            <a:endParaRPr lang="en-US" sz="2000" dirty="0">
              <a:solidFill>
                <a:srgbClr val="00384D"/>
              </a:solidFill>
              <a:latin typeface="Raleway"/>
            </a:endParaRPr>
          </a:p>
          <a:p>
            <a:pPr marL="1138671" lvl="1" indent="-742950">
              <a:lnSpc>
                <a:spcPct val="150000"/>
              </a:lnSpc>
              <a:buFontTx/>
              <a:buAutoNum type="arabicPeriod"/>
            </a:pPr>
            <a:r>
              <a:rPr lang="en-US" sz="2000" dirty="0">
                <a:solidFill>
                  <a:srgbClr val="00384D"/>
                </a:solidFill>
                <a:latin typeface="Raleway"/>
              </a:rPr>
              <a:t>Le concept de </a:t>
            </a:r>
            <a:r>
              <a:rPr lang="en-US" sz="2000" dirty="0" err="1" smtClean="0">
                <a:solidFill>
                  <a:srgbClr val="00384D"/>
                </a:solidFill>
                <a:latin typeface="Raleway"/>
              </a:rPr>
              <a:t>Marvic</a:t>
            </a: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.</a:t>
            </a:r>
            <a:endParaRPr lang="en-US" sz="2000" dirty="0">
              <a:solidFill>
                <a:srgbClr val="00384D"/>
              </a:solidFill>
              <a:latin typeface="Raleway"/>
            </a:endParaRPr>
          </a:p>
          <a:p>
            <a:pPr marL="1138671" lvl="1" indent="-74295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Les technologies.</a:t>
            </a:r>
            <a:endParaRPr lang="en-US" sz="2000" dirty="0">
              <a:solidFill>
                <a:srgbClr val="00384D"/>
              </a:solidFill>
              <a:latin typeface="Raleway"/>
            </a:endParaRPr>
          </a:p>
          <a:p>
            <a:pPr marL="1138671" lvl="1" indent="-74295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Demo.</a:t>
            </a:r>
          </a:p>
          <a:p>
            <a:pPr marL="1138671" lvl="1" indent="-742950">
              <a:lnSpc>
                <a:spcPct val="150000"/>
              </a:lnSpc>
              <a:buFontTx/>
              <a:buAutoNum type="arabicPeriod"/>
            </a:pPr>
            <a:r>
              <a:rPr lang="en-US" sz="2000" dirty="0" err="1" smtClean="0">
                <a:solidFill>
                  <a:srgbClr val="00384D"/>
                </a:solidFill>
                <a:latin typeface="Raleway"/>
              </a:rPr>
              <a:t>Résultats</a:t>
            </a: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.</a:t>
            </a:r>
          </a:p>
          <a:p>
            <a:pPr marL="1138671" lvl="1" indent="-74295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La </a:t>
            </a:r>
            <a:r>
              <a:rPr lang="en-US" sz="2000" dirty="0">
                <a:solidFill>
                  <a:srgbClr val="00384D"/>
                </a:solidFill>
                <a:latin typeface="Raleway"/>
              </a:rPr>
              <a:t>direction du </a:t>
            </a:r>
            <a:r>
              <a:rPr lang="en-US" sz="2000" dirty="0" err="1" smtClean="0">
                <a:solidFill>
                  <a:srgbClr val="00384D"/>
                </a:solidFill>
                <a:latin typeface="Raleway"/>
              </a:rPr>
              <a:t>développement</a:t>
            </a: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.</a:t>
            </a:r>
          </a:p>
          <a:p>
            <a:pPr marL="1138671" lvl="1" indent="-74295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Conclusion.</a:t>
            </a:r>
          </a:p>
          <a:p>
            <a:pPr marL="1138671" lvl="1" indent="-742950">
              <a:lnSpc>
                <a:spcPct val="150000"/>
              </a:lnSpc>
              <a:buFontTx/>
              <a:buAutoNum type="arabicPeriod"/>
            </a:pPr>
            <a:r>
              <a:rPr lang="en-US" sz="2000" dirty="0" smtClean="0">
                <a:solidFill>
                  <a:srgbClr val="00384D"/>
                </a:solidFill>
                <a:latin typeface="Raleway"/>
              </a:rPr>
              <a:t>Merci.</a:t>
            </a:r>
            <a:endParaRPr lang="en-US" sz="2000" dirty="0">
              <a:solidFill>
                <a:srgbClr val="00384D"/>
              </a:solidFill>
              <a:latin typeface="Raleway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892211" cy="10287000"/>
            <a:chOff x="0" y="0"/>
            <a:chExt cx="207860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8607" cy="2709333"/>
            </a:xfrm>
            <a:custGeom>
              <a:avLst/>
              <a:gdLst/>
              <a:ahLst/>
              <a:cxnLst/>
              <a:rect l="l" t="t" r="r" b="b"/>
              <a:pathLst>
                <a:path w="2078607" h="2709333">
                  <a:moveTo>
                    <a:pt x="0" y="0"/>
                  </a:moveTo>
                  <a:lnTo>
                    <a:pt x="2078607" y="0"/>
                  </a:lnTo>
                  <a:lnTo>
                    <a:pt x="20786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44117" y="495977"/>
            <a:ext cx="9387768" cy="1777661"/>
            <a:chOff x="0" y="0"/>
            <a:chExt cx="2472499" cy="4681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2499" cy="468190"/>
            </a:xfrm>
            <a:custGeom>
              <a:avLst/>
              <a:gdLst/>
              <a:ahLst/>
              <a:cxnLst/>
              <a:rect l="l" t="t" r="r" b="b"/>
              <a:pathLst>
                <a:path w="2472499" h="468190">
                  <a:moveTo>
                    <a:pt x="0" y="0"/>
                  </a:moveTo>
                  <a:lnTo>
                    <a:pt x="2472499" y="0"/>
                  </a:lnTo>
                  <a:lnTo>
                    <a:pt x="2472499" y="468190"/>
                  </a:lnTo>
                  <a:lnTo>
                    <a:pt x="0" y="468190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10800000">
            <a:off x="19723" y="8209655"/>
            <a:ext cx="2080092" cy="205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64970" y="7364630"/>
            <a:ext cx="3787340" cy="378734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17968" y="3766649"/>
            <a:ext cx="6000585" cy="477046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2789819">
            <a:off x="2339895" y="3401843"/>
            <a:ext cx="1376627" cy="7296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3074325" y="-269755"/>
            <a:ext cx="5362891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1245884" y="2684564"/>
            <a:ext cx="5375071" cy="537507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70266" y="923925"/>
            <a:ext cx="6192761" cy="86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3"/>
              </a:lnSpc>
              <a:spcBef>
                <a:spcPct val="0"/>
              </a:spcBef>
            </a:pPr>
            <a:r>
              <a:rPr lang="en-US" sz="4995" dirty="0">
                <a:solidFill>
                  <a:srgbClr val="FFFFFF"/>
                </a:solidFill>
                <a:latin typeface="Raleway Bold"/>
              </a:rPr>
              <a:t>1. UTILISATEURS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31548" y="2854459"/>
            <a:ext cx="257342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B64"/>
                </a:solidFill>
                <a:latin typeface="Raleway Bold"/>
              </a:rPr>
              <a:t>Étudiant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30119" y="8159290"/>
            <a:ext cx="362565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B64"/>
                </a:solidFill>
                <a:latin typeface="Raleway Bold"/>
              </a:rPr>
              <a:t>Jeune diplomé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147459" y="4737104"/>
            <a:ext cx="1143702" cy="14361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27945" y="-587284"/>
            <a:ext cx="7258585" cy="1087428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833489" y="-237055"/>
            <a:ext cx="2454511" cy="10524055"/>
            <a:chOff x="0" y="0"/>
            <a:chExt cx="646456" cy="27717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6456" cy="2771768"/>
            </a:xfrm>
            <a:custGeom>
              <a:avLst/>
              <a:gdLst/>
              <a:ahLst/>
              <a:cxnLst/>
              <a:rect l="l" t="t" r="r" b="b"/>
              <a:pathLst>
                <a:path w="646456" h="2771768">
                  <a:moveTo>
                    <a:pt x="0" y="0"/>
                  </a:moveTo>
                  <a:lnTo>
                    <a:pt x="646456" y="0"/>
                  </a:lnTo>
                  <a:lnTo>
                    <a:pt x="646456" y="2771768"/>
                  </a:lnTo>
                  <a:lnTo>
                    <a:pt x="0" y="27717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3863351" y="6948401"/>
            <a:ext cx="4424649" cy="33385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741332" y="5135025"/>
            <a:ext cx="3201392" cy="64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2"/>
              </a:lnSpc>
              <a:spcBef>
                <a:spcPct val="0"/>
              </a:spcBef>
            </a:pPr>
            <a:r>
              <a:rPr lang="en-US" sz="3665" dirty="0">
                <a:solidFill>
                  <a:srgbClr val="000000"/>
                </a:solidFill>
                <a:latin typeface="Raleway"/>
              </a:rPr>
              <a:t>Junior / Senior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1870473" y="-1921186"/>
            <a:ext cx="4296519" cy="4296519"/>
            <a:chOff x="0" y="0"/>
            <a:chExt cx="2787650" cy="2787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6FABC7">
                <a:alpha val="42745"/>
              </a:srgbClr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31226" b="312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872784" y="0"/>
            <a:ext cx="19160784" cy="10287000"/>
            <a:chOff x="0" y="0"/>
            <a:chExt cx="504646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6462" cy="2709333"/>
            </a:xfrm>
            <a:custGeom>
              <a:avLst/>
              <a:gdLst/>
              <a:ahLst/>
              <a:cxnLst/>
              <a:rect l="l" t="t" r="r" b="b"/>
              <a:pathLst>
                <a:path w="5046462" h="2709333">
                  <a:moveTo>
                    <a:pt x="0" y="0"/>
                  </a:moveTo>
                  <a:lnTo>
                    <a:pt x="5046462" y="0"/>
                  </a:lnTo>
                  <a:lnTo>
                    <a:pt x="50464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94243" y="-1071552"/>
            <a:ext cx="21015838" cy="3067714"/>
            <a:chOff x="0" y="0"/>
            <a:chExt cx="5535036" cy="8079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5036" cy="807958"/>
            </a:xfrm>
            <a:custGeom>
              <a:avLst/>
              <a:gdLst/>
              <a:ahLst/>
              <a:cxnLst/>
              <a:rect l="l" t="t" r="r" b="b"/>
              <a:pathLst>
                <a:path w="5535036" h="807958">
                  <a:moveTo>
                    <a:pt x="0" y="0"/>
                  </a:moveTo>
                  <a:lnTo>
                    <a:pt x="5535036" y="0"/>
                  </a:lnTo>
                  <a:lnTo>
                    <a:pt x="5535036" y="807958"/>
                  </a:lnTo>
                  <a:lnTo>
                    <a:pt x="0" y="80795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5250796" y="8921430"/>
            <a:ext cx="2008504" cy="1099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5958425" cy="10287000"/>
            <a:chOff x="0" y="0"/>
            <a:chExt cx="1569297" cy="27093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9297" cy="2709333"/>
            </a:xfrm>
            <a:custGeom>
              <a:avLst/>
              <a:gdLst/>
              <a:ahLst/>
              <a:cxnLst/>
              <a:rect l="l" t="t" r="r" b="b"/>
              <a:pathLst>
                <a:path w="1569297" h="2709333">
                  <a:moveTo>
                    <a:pt x="0" y="0"/>
                  </a:moveTo>
                  <a:lnTo>
                    <a:pt x="1569297" y="0"/>
                  </a:lnTo>
                  <a:lnTo>
                    <a:pt x="15692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l="6060" r="10391"/>
          <a:stretch>
            <a:fillRect/>
          </a:stretch>
        </p:blipFill>
        <p:spPr>
          <a:xfrm>
            <a:off x="394278" y="462306"/>
            <a:ext cx="5199177" cy="932288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506800" y="914400"/>
            <a:ext cx="8370463" cy="93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6"/>
              </a:lnSpc>
              <a:spcBef>
                <a:spcPct val="0"/>
              </a:spcBef>
            </a:pPr>
            <a:r>
              <a:rPr lang="en-US" sz="5404">
                <a:solidFill>
                  <a:srgbClr val="FFFFFF"/>
                </a:solidFill>
                <a:latin typeface="Raleway Bold"/>
              </a:rPr>
              <a:t>2. OBJECTIF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2979" y="2878138"/>
            <a:ext cx="10851438" cy="441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272B64"/>
                </a:solidFill>
                <a:latin typeface="Raleway Bold"/>
              </a:rPr>
              <a:t>Améliorer les compétences de travail en équipe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272B64"/>
                </a:solidFill>
                <a:latin typeface="Raleway Bold"/>
              </a:rPr>
              <a:t>Gérer le temps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272B64"/>
                </a:solidFill>
                <a:latin typeface="Raleway Bold"/>
              </a:rPr>
              <a:t>Repartir les tâches</a:t>
            </a: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272B64"/>
                </a:solidFill>
                <a:latin typeface="Raleway Bold"/>
              </a:rPr>
              <a:t>Déterminer la priorité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05908" y="-755644"/>
            <a:ext cx="17355169" cy="2283302"/>
            <a:chOff x="0" y="0"/>
            <a:chExt cx="4570909" cy="6013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70909" cy="601364"/>
            </a:xfrm>
            <a:custGeom>
              <a:avLst/>
              <a:gdLst/>
              <a:ahLst/>
              <a:cxnLst/>
              <a:rect l="l" t="t" r="r" b="b"/>
              <a:pathLst>
                <a:path w="4570909" h="601364">
                  <a:moveTo>
                    <a:pt x="0" y="0"/>
                  </a:moveTo>
                  <a:lnTo>
                    <a:pt x="4570909" y="0"/>
                  </a:lnTo>
                  <a:lnTo>
                    <a:pt x="4570909" y="601364"/>
                  </a:lnTo>
                  <a:lnTo>
                    <a:pt x="0" y="601364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90071" y="8185695"/>
            <a:ext cx="3361748" cy="32333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617628" y="8708700"/>
            <a:ext cx="2419576" cy="13241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5400000">
            <a:off x="16098924" y="-361532"/>
            <a:ext cx="866100" cy="2455438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651760" y="1744132"/>
            <a:ext cx="6492240" cy="0"/>
          </a:xfrm>
          <a:prstGeom prst="line">
            <a:avLst/>
          </a:prstGeom>
          <a:ln w="4762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r="8873"/>
          <a:stretch>
            <a:fillRect/>
          </a:stretch>
        </p:blipFill>
        <p:spPr>
          <a:xfrm>
            <a:off x="397079" y="2115920"/>
            <a:ext cx="5280252" cy="30275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775041" y="7304285"/>
            <a:ext cx="5302604" cy="29827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861440" y="2115920"/>
            <a:ext cx="5310389" cy="26809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994296" y="2967346"/>
            <a:ext cx="4774220" cy="365898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 rot="1125454">
            <a:off x="10629644" y="3977579"/>
            <a:ext cx="2269498" cy="6411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 rot="-10040671">
            <a:off x="5108167" y="3457754"/>
            <a:ext cx="2696990" cy="68436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6871964" y="5904533"/>
            <a:ext cx="1950800" cy="144359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17075207" y="9370784"/>
            <a:ext cx="684485" cy="66208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17628" y="262182"/>
            <a:ext cx="11678068" cy="103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4"/>
              </a:lnSpc>
              <a:spcBef>
                <a:spcPct val="0"/>
              </a:spcBef>
            </a:pPr>
            <a:r>
              <a:rPr lang="en-US" sz="6046" dirty="0">
                <a:solidFill>
                  <a:srgbClr val="FFFFFF"/>
                </a:solidFill>
                <a:latin typeface="Raleway Bold"/>
              </a:rPr>
              <a:t>II. LA MÉTHODE DE MARVIC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26078" y="3112353"/>
            <a:ext cx="10749819" cy="9034052"/>
            <a:chOff x="0" y="0"/>
            <a:chExt cx="2831228" cy="2379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2379339"/>
            </a:xfrm>
            <a:custGeom>
              <a:avLst/>
              <a:gdLst/>
              <a:ahLst/>
              <a:cxnLst/>
              <a:rect l="l" t="t" r="r" b="b"/>
              <a:pathLst>
                <a:path w="2831228" h="2379339">
                  <a:moveTo>
                    <a:pt x="0" y="0"/>
                  </a:moveTo>
                  <a:lnTo>
                    <a:pt x="2831228" y="0"/>
                  </a:lnTo>
                  <a:lnTo>
                    <a:pt x="2831228" y="2379339"/>
                  </a:lnTo>
                  <a:lnTo>
                    <a:pt x="0" y="2379339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37025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2008504" cy="109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13544" b="15205"/>
          <a:stretch>
            <a:fillRect/>
          </a:stretch>
        </p:blipFill>
        <p:spPr>
          <a:xfrm>
            <a:off x="-8206858" y="3112353"/>
            <a:ext cx="16230600" cy="77095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384390" y="4003013"/>
            <a:ext cx="9903610" cy="517663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386503" y="1435425"/>
            <a:ext cx="11255657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272B64"/>
                </a:solidFill>
                <a:latin typeface="Raleway Bold"/>
              </a:rPr>
              <a:t>LA MÉTHODE DE MARVIC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4390" y="2942563"/>
            <a:ext cx="702872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72B64"/>
                </a:solidFill>
                <a:latin typeface="Raleway Bold"/>
              </a:rPr>
              <a:t>Sprint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211" y="-690094"/>
            <a:ext cx="14233150" cy="11784926"/>
            <a:chOff x="0" y="0"/>
            <a:chExt cx="3748649" cy="3103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8649" cy="3103849"/>
            </a:xfrm>
            <a:custGeom>
              <a:avLst/>
              <a:gdLst/>
              <a:ahLst/>
              <a:cxnLst/>
              <a:rect l="l" t="t" r="r" b="b"/>
              <a:pathLst>
                <a:path w="3748649" h="3103849">
                  <a:moveTo>
                    <a:pt x="0" y="0"/>
                  </a:moveTo>
                  <a:lnTo>
                    <a:pt x="3748649" y="0"/>
                  </a:lnTo>
                  <a:lnTo>
                    <a:pt x="3748649" y="3103849"/>
                  </a:lnTo>
                  <a:lnTo>
                    <a:pt x="0" y="3103849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56109" y="-690094"/>
            <a:ext cx="6291954" cy="11305710"/>
            <a:chOff x="0" y="0"/>
            <a:chExt cx="8389271" cy="1507428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33157" r="34540"/>
            <a:stretch>
              <a:fillRect/>
            </a:stretch>
          </p:blipFill>
          <p:spPr>
            <a:xfrm>
              <a:off x="0" y="0"/>
              <a:ext cx="8389271" cy="15074280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76168"/>
              </p:ext>
            </p:extLst>
          </p:nvPr>
        </p:nvGraphicFramePr>
        <p:xfrm>
          <a:off x="354868" y="1693513"/>
          <a:ext cx="11806915" cy="8153400"/>
        </p:xfrm>
        <a:graphic>
          <a:graphicData uri="http://schemas.openxmlformats.org/drawingml/2006/table">
            <a:tbl>
              <a:tblPr/>
              <a:tblGrid>
                <a:gridCol w="2674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6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8499">
                <a:tc>
                  <a:txBody>
                    <a:bodyPr/>
                    <a:lstStyle/>
                    <a:p>
                      <a:endParaRPr lang="fr-FR" noProof="0" dirty="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499" noProof="0" dirty="0" smtClean="0">
                          <a:solidFill>
                            <a:srgbClr val="FFFFFF"/>
                          </a:solidFill>
                          <a:latin typeface="Roboto Bold"/>
                        </a:rPr>
                        <a:t>Avantages</a:t>
                      </a:r>
                      <a:endParaRPr lang="fr-FR" sz="1100" noProof="0" dirty="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499" noProof="0" dirty="0" smtClean="0">
                          <a:solidFill>
                            <a:srgbClr val="FFFFFF"/>
                          </a:solidFill>
                          <a:latin typeface="Roboto Bold"/>
                        </a:rPr>
                        <a:t>Inconvénients</a:t>
                      </a:r>
                      <a:endParaRPr lang="fr-FR" sz="1100" noProof="0" dirty="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927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499" noProof="0" dirty="0" err="1" smtClean="0">
                          <a:solidFill>
                            <a:srgbClr val="FFFFFF"/>
                          </a:solidFill>
                          <a:latin typeface="Roboto"/>
                        </a:rPr>
                        <a:t>Jira</a:t>
                      </a:r>
                      <a:endParaRPr lang="fr-FR" sz="1100" noProof="0" dirty="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Fournir plein les services pour les professionnel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Opération de glisser-déposer fluides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Les </a:t>
                      </a:r>
                      <a:r>
                        <a:rPr lang="fr-FR" sz="2000" b="0" noProof="0" dirty="0" err="1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diagrams</a:t>
                      </a:r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 est clair et cohérent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Les entreprises peuvent coordonner plusieurs projets en même temps.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Bonne personnalisation de l'utilisateur.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Écosystème support multi-</a:t>
                      </a:r>
                      <a:r>
                        <a:rPr lang="fr-FR" sz="2000" b="0" noProof="0" dirty="0" err="1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plateform</a:t>
                      </a:r>
                      <a:endParaRPr lang="fr-FR" sz="2000" b="0" noProof="0" dirty="0">
                        <a:solidFill>
                          <a:schemeClr val="bg1"/>
                        </a:solidFill>
                        <a:latin typeface="Raleway Bold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Prendre beaucoup temps pour commencer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Il faut suivre un ou plusieurs cours pour savoir d’utilisation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N’est pas convivial au </a:t>
                      </a:r>
                      <a:r>
                        <a:rPr lang="fr-FR" sz="2000" b="0" noProof="0" dirty="0" err="1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débuteur</a:t>
                      </a:r>
                      <a:endParaRPr lang="fr-FR" sz="2000" b="0" noProof="0" dirty="0" smtClean="0">
                        <a:solidFill>
                          <a:schemeClr val="bg1"/>
                        </a:solidFill>
                        <a:latin typeface="Raleway Bold" panose="020B0604020202020204" charset="0"/>
                      </a:endParaRP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Coût élevé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Ne convient pas aux petits et moyens projets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Flux de travail complexe nécessitant une compréhension approfondie</a:t>
                      </a:r>
                      <a:endParaRPr lang="fr-FR" sz="2000" b="0" noProof="0" dirty="0">
                        <a:solidFill>
                          <a:schemeClr val="bg1"/>
                        </a:solidFill>
                        <a:latin typeface="Raleway Bold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562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500" noProof="0" dirty="0" err="1" smtClean="0">
                          <a:solidFill>
                            <a:srgbClr val="FFFFFF"/>
                          </a:solidFill>
                          <a:latin typeface="Roboto"/>
                        </a:rPr>
                        <a:t>Monday</a:t>
                      </a:r>
                      <a:endParaRPr lang="fr-FR" sz="1100" noProof="0" dirty="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Il y a une fonction de discussion sur chaque canal, il peut y avoir des séminaires internes et des échanges avec les clients.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Interface moderne.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Intégrer avec des fournisseurs de services tiers.</a:t>
                      </a:r>
                      <a:endParaRPr lang="fr-FR" sz="2000" b="0" noProof="0" dirty="0">
                        <a:solidFill>
                          <a:schemeClr val="bg1"/>
                        </a:solidFill>
                        <a:latin typeface="Raleway Bold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L’interface n’est pas convivial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Manquer Quick </a:t>
                      </a:r>
                      <a:r>
                        <a:rPr lang="fr-FR" sz="2000" b="0" noProof="0" dirty="0" err="1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Helps</a:t>
                      </a:r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 pour aider les utilisateurs commencent plus rapide</a:t>
                      </a:r>
                    </a:p>
                    <a:p>
                      <a:r>
                        <a:rPr lang="fr-FR" sz="2000" b="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Coût élevé</a:t>
                      </a:r>
                      <a:endParaRPr lang="fr-FR" sz="2000" b="0" noProof="0" dirty="0">
                        <a:solidFill>
                          <a:schemeClr val="bg1"/>
                        </a:solidFill>
                        <a:latin typeface="Raleway Bold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028700" y="486045"/>
            <a:ext cx="10301902" cy="197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4"/>
              </a:lnSpc>
            </a:pPr>
            <a:r>
              <a:rPr lang="en-US" sz="5646" dirty="0">
                <a:solidFill>
                  <a:srgbClr val="E8F0FF"/>
                </a:solidFill>
                <a:latin typeface="Raleway Bold"/>
              </a:rPr>
              <a:t>TABLEAU DE COMPARAISON</a:t>
            </a:r>
          </a:p>
          <a:p>
            <a:pPr>
              <a:lnSpc>
                <a:spcPts val="7904"/>
              </a:lnSpc>
              <a:spcBef>
                <a:spcPct val="0"/>
              </a:spcBef>
            </a:pPr>
            <a:endParaRPr lang="en-US" sz="5646" dirty="0">
              <a:solidFill>
                <a:srgbClr val="E8F0FF"/>
              </a:solidFill>
              <a:latin typeface="Raleway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3400" y="-690094"/>
            <a:ext cx="14233150" cy="11784926"/>
            <a:chOff x="0" y="0"/>
            <a:chExt cx="3748649" cy="3103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8649" cy="3103849"/>
            </a:xfrm>
            <a:custGeom>
              <a:avLst/>
              <a:gdLst/>
              <a:ahLst/>
              <a:cxnLst/>
              <a:rect l="l" t="t" r="r" b="b"/>
              <a:pathLst>
                <a:path w="3748649" h="3103849">
                  <a:moveTo>
                    <a:pt x="0" y="0"/>
                  </a:moveTo>
                  <a:lnTo>
                    <a:pt x="3748649" y="0"/>
                  </a:lnTo>
                  <a:lnTo>
                    <a:pt x="3748649" y="3103849"/>
                  </a:lnTo>
                  <a:lnTo>
                    <a:pt x="0" y="3103849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56109" y="-690094"/>
            <a:ext cx="6291954" cy="11305710"/>
            <a:chOff x="0" y="0"/>
            <a:chExt cx="8389271" cy="1507428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33157" r="34540"/>
            <a:stretch>
              <a:fillRect/>
            </a:stretch>
          </p:blipFill>
          <p:spPr>
            <a:xfrm>
              <a:off x="0" y="0"/>
              <a:ext cx="8389271" cy="15074280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8700" y="8708700"/>
            <a:ext cx="2008504" cy="1099200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79573"/>
              </p:ext>
            </p:extLst>
          </p:nvPr>
        </p:nvGraphicFramePr>
        <p:xfrm>
          <a:off x="276193" y="2857500"/>
          <a:ext cx="11806915" cy="3705225"/>
        </p:xfrm>
        <a:graphic>
          <a:graphicData uri="http://schemas.openxmlformats.org/drawingml/2006/table">
            <a:tbl>
              <a:tblPr/>
              <a:tblGrid>
                <a:gridCol w="2674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4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7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2309">
                <a:tc>
                  <a:txBody>
                    <a:bodyPr/>
                    <a:lstStyle/>
                    <a:p>
                      <a:endParaRPr lang="fr-FR" noProof="0" dirty="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499" noProof="0" dirty="0" smtClean="0">
                          <a:solidFill>
                            <a:srgbClr val="FFFFFF"/>
                          </a:solidFill>
                          <a:latin typeface="Roboto Bold"/>
                        </a:rPr>
                        <a:t>Avantages</a:t>
                      </a:r>
                      <a:endParaRPr lang="fr-FR" sz="1100" noProof="0" dirty="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499" noProof="0" dirty="0" smtClean="0">
                          <a:solidFill>
                            <a:srgbClr val="FFFFFF"/>
                          </a:solidFill>
                          <a:latin typeface="Roboto Bold"/>
                        </a:rPr>
                        <a:t>Inconvénients</a:t>
                      </a:r>
                      <a:endParaRPr lang="fr-FR" sz="1100" noProof="0" dirty="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291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500" noProof="0" dirty="0" err="1" smtClean="0">
                          <a:solidFill>
                            <a:srgbClr val="FFFFFF"/>
                          </a:solidFill>
                          <a:latin typeface="Roboto"/>
                        </a:rPr>
                        <a:t>Trello</a:t>
                      </a:r>
                      <a:endParaRPr lang="fr-FR" sz="1100" noProof="0" dirty="0"/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00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Facile d’utilisation</a:t>
                      </a:r>
                    </a:p>
                    <a:p>
                      <a:r>
                        <a:rPr lang="fr-FR" sz="200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Gratuit</a:t>
                      </a:r>
                    </a:p>
                    <a:p>
                      <a:r>
                        <a:rPr lang="fr-FR" sz="200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Le plateforme est claire et cohérent.</a:t>
                      </a:r>
                      <a:endParaRPr lang="fr-FR" sz="2000" noProof="0" dirty="0">
                        <a:solidFill>
                          <a:schemeClr val="bg1"/>
                        </a:solidFill>
                        <a:latin typeface="Raleway Bold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fr-FR" sz="200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Les fonctions d’interaction n’est pas bien</a:t>
                      </a:r>
                    </a:p>
                    <a:p>
                      <a:r>
                        <a:rPr lang="fr-FR" sz="200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Ne convient pas à la gestion du temps</a:t>
                      </a:r>
                    </a:p>
                    <a:p>
                      <a:r>
                        <a:rPr lang="fr-FR" sz="2000" noProof="0" dirty="0" smtClean="0">
                          <a:solidFill>
                            <a:schemeClr val="bg1"/>
                          </a:solidFill>
                          <a:latin typeface="Raleway Bold" panose="020B0604020202020204" charset="0"/>
                        </a:rPr>
                        <a:t>• Manquer le service du rapport de travail</a:t>
                      </a:r>
                      <a:endParaRPr lang="fr-FR" sz="2000" noProof="0" dirty="0">
                        <a:solidFill>
                          <a:schemeClr val="bg1"/>
                        </a:solidFill>
                        <a:latin typeface="Raleway Bold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028700" y="486045"/>
            <a:ext cx="10301902" cy="197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4"/>
              </a:lnSpc>
            </a:pPr>
            <a:r>
              <a:rPr lang="en-US" sz="5646" dirty="0">
                <a:solidFill>
                  <a:srgbClr val="E8F0FF"/>
                </a:solidFill>
                <a:latin typeface="Raleway Bold"/>
              </a:rPr>
              <a:t>TABLEAU DE COMPARAISON</a:t>
            </a:r>
          </a:p>
          <a:p>
            <a:pPr>
              <a:lnSpc>
                <a:spcPts val="7904"/>
              </a:lnSpc>
              <a:spcBef>
                <a:spcPct val="0"/>
              </a:spcBef>
            </a:pPr>
            <a:endParaRPr lang="en-US" sz="5646" dirty="0">
              <a:solidFill>
                <a:srgbClr val="E8F0FF"/>
              </a:solidFill>
              <a:latin typeface="Raleway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398</Words>
  <Application>Microsoft Office PowerPoint</Application>
  <PresentationFormat>Custom</PresentationFormat>
  <Paragraphs>104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Raleway Bold</vt:lpstr>
      <vt:lpstr>Arial</vt:lpstr>
      <vt:lpstr>Raleway</vt:lpstr>
      <vt:lpstr>Roboto</vt:lpstr>
      <vt:lpstr>Roboto Bold</vt:lpstr>
      <vt:lpstr>Bodoni FLF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Professional Business Presentation</dc:title>
  <dc:creator>khiet thanh</dc:creator>
  <cp:lastModifiedBy>khiet thanh</cp:lastModifiedBy>
  <cp:revision>78</cp:revision>
  <dcterms:created xsi:type="dcterms:W3CDTF">2006-08-16T00:00:00Z</dcterms:created>
  <dcterms:modified xsi:type="dcterms:W3CDTF">2022-09-05T09:54:03Z</dcterms:modified>
  <dc:identifier>DAFJRAXWkt0</dc:identifier>
</cp:coreProperties>
</file>